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61" r:id="rId5"/>
    <p:sldId id="260" r:id="rId6"/>
    <p:sldId id="262" r:id="rId7"/>
    <p:sldId id="263" r:id="rId8"/>
    <p:sldId id="266" r:id="rId9"/>
    <p:sldId id="272" r:id="rId10"/>
    <p:sldId id="271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2886E0-007E-42C0-B3B4-80BB5AAA4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7961095-B121-448D-9841-8C225B6F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D9AAA3-A8EB-4FE1-B4C6-B610A387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BD4A-D677-4DD3-9437-BDAD08549B06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AAEC3B-D643-4CC2-BE8F-9BE2ABDD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2DEA29-1637-43EC-A0C8-C6A7814B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BB93-7780-4147-B282-2185426BF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C88A8-7599-4F69-B94A-3176F388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C40D649-B4B9-4E83-95BD-919E55A07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B333FF-C2DE-4CF7-9314-DC4CB90A1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BD4A-D677-4DD3-9437-BDAD08549B06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2D63C7-7931-4050-9A79-80B17395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FF545E-A447-4694-B30A-CB9DB5DA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BB93-7780-4147-B282-2185426BF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74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7D8A7D0-753B-479B-BC76-78839BD10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53EA10B-B77E-4A7F-A395-767629F33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E79D83-3E6D-4BF7-A6DA-B3C6BC8B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BD4A-D677-4DD3-9437-BDAD08549B06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881072-E628-4AF7-AFA6-3060AF3B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E4DD5A-B82B-462C-A76C-2B47EC6F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BB93-7780-4147-B282-2185426BF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11B207-D817-45F2-8BAA-3492D1FE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445441-4A68-4328-986C-3E67D1B27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039076-BFE8-485B-9BBB-195D3F1D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BD4A-D677-4DD3-9437-BDAD08549B06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A971F5-7434-46B2-ABD1-7B316407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4F2CE1-F38D-44CC-8894-97689056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BB93-7780-4147-B282-2185426BF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AA9555-D09F-43AF-ADDD-2B75DAC3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768BD5-574A-4502-9A0A-AEC04C582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995B4B-756D-401B-8C51-60A38C89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BD4A-D677-4DD3-9437-BDAD08549B06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29F4F2-C8D9-4B51-AEA1-1208DFD3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67DFD0-336B-41D5-B632-9019A4F7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BB93-7780-4147-B282-2185426BF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9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8B2918-7512-492D-8367-AEA26A55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C59152-CAB3-4372-95F5-B43E30F06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45CDE08-703D-4CB3-94C7-A255F7BE8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8D2D98D-74E5-4F3C-BF49-C756D0FC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BD4A-D677-4DD3-9437-BDAD08549B06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0E9571-DEB2-421D-ADA9-8EB3D87B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8034DB-5269-4B59-81A3-D3FE7AD9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BB93-7780-4147-B282-2185426BF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2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2784B6-B13E-45C0-A3BC-E6C2468F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391131-ADB0-4C0D-903A-1B80190DE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BCE74C7-9ED2-4CD5-AAE2-35A291215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54FC167-EC1F-4507-AC2B-29764A410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D82297A-FDF8-4DA8-B283-E9A2C44A7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5104A5E-6734-41DE-B274-E796395B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BD4A-D677-4DD3-9437-BDAD08549B06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BE67E18-DF75-46C9-ADBB-1BF7D457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865DE90-D15A-47CA-968E-0FFC01B4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BB93-7780-4147-B282-2185426BF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8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287B42-1B36-4400-A61B-910CE7F1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DA92E03-64EF-4738-AB5D-4098101A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BD4A-D677-4DD3-9437-BDAD08549B06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4EB030F-8A13-4410-BD0C-1C55FF176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EE4F476-D61F-47C7-839E-61ECEB4F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BB93-7780-4147-B282-2185426BF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7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C8A9491-8217-4385-A859-D5B0D419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BD4A-D677-4DD3-9437-BDAD08549B06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4C803EF-8C1D-434E-A148-F22D630F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727032-5180-4B48-ACE5-8C57A780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BB93-7780-4147-B282-2185426BF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2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9304CE-ED7A-4729-9F0F-6D5FB853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DF2D37-23D0-4DFE-9B94-AF523686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6B7D1E-8E2B-4720-910A-5501EA1C7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5FE264-0383-4EDB-9C3B-8AE64905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BD4A-D677-4DD3-9437-BDAD08549B06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C12588-EEC2-41B0-A381-2813B66C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13BC2A-F429-4BBB-BF6E-279698B5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BB93-7780-4147-B282-2185426BF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03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3DAC99-9EF6-47A1-ABF7-74F64204F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A1A71DD-C572-4701-A391-280B56281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C0C044-E73B-4FC0-8D28-30693C9D7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F19AC9-3692-4ED1-994B-6194672E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BD4A-D677-4DD3-9437-BDAD08549B06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713FB2-C438-4A6C-B8EB-EC92B462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4131D13-37F5-4AA8-B92D-53F3A8BA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BB93-7780-4147-B282-2185426BF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7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CAA46C-66C4-4679-9998-84FA44E9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4ED708-3D25-4B56-943A-413CB2025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559CA-DF81-4E16-BAC0-B958AF24C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FBD4A-D677-4DD3-9437-BDAD08549B06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C8A626-B222-4F6C-B0D4-7474F7203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4BE142-B59F-4878-9537-054AC53C6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3BB93-7780-4147-B282-2185426BF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4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D76D3B-242A-488C-B3CB-90A7305BEF5B}"/>
              </a:ext>
            </a:extLst>
          </p:cNvPr>
          <p:cNvSpPr txBox="1"/>
          <p:nvPr/>
        </p:nvSpPr>
        <p:spPr>
          <a:xfrm>
            <a:off x="4383314" y="2148115"/>
            <a:ext cx="5312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+mj-lt"/>
              </a:rPr>
              <a:t>УСЛОВИЯ ПРИЁМА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9E22D0-A69B-45C9-832F-088A779A761B}"/>
              </a:ext>
            </a:extLst>
          </p:cNvPr>
          <p:cNvSpPr txBox="1"/>
          <p:nvPr/>
        </p:nvSpPr>
        <p:spPr>
          <a:xfrm>
            <a:off x="6727370" y="2644170"/>
            <a:ext cx="3853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+mj-lt"/>
              </a:rPr>
              <a:t>2020</a:t>
            </a:r>
            <a:endParaRPr lang="ru-RU" sz="9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563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36398" y="304103"/>
            <a:ext cx="8153400" cy="99059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ЮРИСПРУДЕНЦИЯ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525" y="171448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i="1" dirty="0" smtClean="0">
                <a:solidFill>
                  <a:schemeClr val="bg1"/>
                </a:solidFill>
                <a:latin typeface="Constantia"/>
              </a:rPr>
              <a:t>Обществознание </a:t>
            </a:r>
            <a:r>
              <a:rPr lang="ru-RU" sz="2800" i="1" dirty="0">
                <a:solidFill>
                  <a:schemeClr val="bg1"/>
                </a:solidFill>
                <a:latin typeface="Constantia"/>
              </a:rPr>
              <a:t>– письменно;</a:t>
            </a:r>
          </a:p>
          <a:p>
            <a:pPr lvl="0" algn="ctr"/>
            <a:r>
              <a:rPr lang="ru-RU" sz="2800" i="1" dirty="0">
                <a:solidFill>
                  <a:schemeClr val="bg1"/>
                </a:solidFill>
                <a:latin typeface="Constantia"/>
              </a:rPr>
              <a:t>Русский язык – письменно; </a:t>
            </a:r>
            <a:endParaRPr lang="en-US" sz="2800" i="1" dirty="0">
              <a:solidFill>
                <a:schemeClr val="bg1"/>
              </a:solidFill>
              <a:latin typeface="Constantia"/>
            </a:endParaRPr>
          </a:p>
          <a:p>
            <a:pPr lvl="0" algn="ctr"/>
            <a:r>
              <a:rPr lang="ru-RU" sz="2800" i="1" dirty="0">
                <a:solidFill>
                  <a:schemeClr val="bg1"/>
                </a:solidFill>
                <a:latin typeface="Constantia"/>
              </a:rPr>
              <a:t>История – устно.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46584" y="3688861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2000" b="1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-   </a:t>
            </a:r>
            <a:r>
              <a:rPr lang="ru-RU" sz="2000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очная форма обучения – 4 года; </a:t>
            </a:r>
          </a:p>
          <a:p>
            <a:pPr lvl="0" algn="just">
              <a:lnSpc>
                <a:spcPct val="130000"/>
              </a:lnSpc>
            </a:pPr>
            <a:r>
              <a:rPr lang="ru-RU" sz="2000" b="1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-   </a:t>
            </a:r>
            <a:r>
              <a:rPr lang="ru-RU" sz="2000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очно-заочная форма обучения – 4 года </a:t>
            </a: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7 </a:t>
            </a:r>
            <a:r>
              <a:rPr lang="ru-RU" sz="2000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месяцев (для лиц получающих первое высшее образование);</a:t>
            </a:r>
          </a:p>
          <a:p>
            <a:pPr lvl="0" algn="just">
              <a:lnSpc>
                <a:spcPct val="130000"/>
              </a:lnSpc>
            </a:pPr>
            <a:r>
              <a:rPr lang="ru-RU" sz="2000" b="1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заочная ускоренное обучение – 3 года 9 месяцев (для лиц имеющих высшее образование).</a:t>
            </a:r>
          </a:p>
        </p:txBody>
      </p:sp>
      <p:pic>
        <p:nvPicPr>
          <p:cNvPr id="5" name="Picture 3" descr="C:\Users\Волошин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260" y="1382100"/>
            <a:ext cx="3003259" cy="2180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Картинки по запросу прокуратур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прокуратура рф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sun9-58.userapi.com/c854424/v854424557/a6083/foBjc07pO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8" y="3562788"/>
            <a:ext cx="4645825" cy="2963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4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80" y="411061"/>
            <a:ext cx="9628826" cy="580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93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64" y="2058398"/>
            <a:ext cx="3540740" cy="479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25" y="2045546"/>
            <a:ext cx="3614715" cy="481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0" y="1055689"/>
            <a:ext cx="12052573" cy="113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5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57" y="2083165"/>
            <a:ext cx="6424268" cy="448639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3051" y="453557"/>
            <a:ext cx="908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Диплом государственного образца г. Москва</a:t>
            </a:r>
            <a:endParaRPr lang="ru-RU" sz="4400" dirty="0">
              <a:solidFill>
                <a:prstClr val="white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02295" y="5262980"/>
            <a:ext cx="68482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ЮРИСПРУДЕНЦИЯ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38275" y="133043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ЭКОНОМИКА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ru-RU" sz="2800" i="1" dirty="0" smtClean="0">
                <a:solidFill>
                  <a:schemeClr val="bg1"/>
                </a:solidFill>
                <a:latin typeface="Constantia"/>
              </a:rPr>
              <a:t>Профиль</a:t>
            </a:r>
            <a:r>
              <a:rPr lang="ru-RU" sz="2800" i="1" dirty="0">
                <a:solidFill>
                  <a:schemeClr val="bg1"/>
                </a:solidFill>
                <a:latin typeface="Constantia"/>
              </a:rPr>
              <a:t>: «Финансы и кредит»</a:t>
            </a:r>
            <a:r>
              <a:rPr lang="en-US" sz="2800" i="1" dirty="0">
                <a:solidFill>
                  <a:schemeClr val="bg1"/>
                </a:solidFill>
                <a:latin typeface="Constantia"/>
              </a:rPr>
              <a:t>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94237" y="3067757"/>
            <a:ext cx="743350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МЕНЕДЖМЕНТ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ru-RU" sz="2000" i="1" dirty="0" smtClean="0">
                <a:solidFill>
                  <a:schemeClr val="bg1"/>
                </a:solidFill>
                <a:latin typeface="Constantia"/>
              </a:rPr>
              <a:t>Профиль</a:t>
            </a:r>
            <a:r>
              <a:rPr lang="ru-RU" sz="2000" i="1" dirty="0">
                <a:solidFill>
                  <a:schemeClr val="bg1"/>
                </a:solidFill>
                <a:latin typeface="Constantia"/>
              </a:rPr>
              <a:t>: «Менеджмент </a:t>
            </a:r>
            <a:r>
              <a:rPr lang="ru-RU" sz="2000" i="1" dirty="0" smtClean="0">
                <a:solidFill>
                  <a:schemeClr val="bg1"/>
                </a:solidFill>
                <a:latin typeface="Constantia"/>
              </a:rPr>
              <a:t>организации»</a:t>
            </a:r>
          </a:p>
          <a:p>
            <a:pPr lvl="0" algn="just"/>
            <a:endParaRPr lang="en-US" sz="500" i="1" dirty="0" smtClean="0">
              <a:solidFill>
                <a:schemeClr val="bg1"/>
              </a:solidFill>
              <a:latin typeface="Constantia"/>
            </a:endParaRP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ru-RU" sz="2000" i="1" dirty="0" smtClean="0">
                <a:solidFill>
                  <a:schemeClr val="bg1"/>
                </a:solidFill>
                <a:latin typeface="Constantia"/>
              </a:rPr>
              <a:t>Профиль:</a:t>
            </a:r>
            <a:r>
              <a:rPr lang="en-US" sz="2000" i="1" dirty="0" smtClean="0">
                <a:solidFill>
                  <a:schemeClr val="bg1"/>
                </a:solidFill>
                <a:latin typeface="Constantia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Constantia"/>
              </a:rPr>
              <a:t>«Государственное и муниципальное управление»</a:t>
            </a:r>
            <a:endParaRPr lang="en-US" sz="2000" i="1" dirty="0">
              <a:solidFill>
                <a:schemeClr val="bg1"/>
              </a:solidFill>
              <a:latin typeface="Constantia"/>
            </a:endParaRPr>
          </a:p>
        </p:txBody>
      </p:sp>
      <p:pic>
        <p:nvPicPr>
          <p:cNvPr id="6" name="Рисунок 5" descr="Безымянный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5" y="4908675"/>
            <a:ext cx="2094169" cy="1478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Безымянный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425" y="1431103"/>
            <a:ext cx="2020533" cy="1419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8" descr="Безымянный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8958" y="3108368"/>
            <a:ext cx="2023216" cy="1421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225066" y="417245"/>
            <a:ext cx="85918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НАПРАВЛЕНИЯ ПОДГОТОВКИ</a:t>
            </a:r>
            <a:endParaRPr lang="ru-RU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1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136" y="2031720"/>
            <a:ext cx="6096000" cy="14296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Среднего общего образования (11 классов)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Среднего профессионального образования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Высшего  образования</a:t>
            </a:r>
            <a:endParaRPr lang="en-US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4136" y="459190"/>
            <a:ext cx="6554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УСЛОВИЯ ПРИЕМА</a:t>
            </a:r>
            <a:endParaRPr lang="ru-RU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22" y="1388382"/>
            <a:ext cx="5383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Подготовка на базе: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597" y="3742927"/>
            <a:ext cx="50817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базе 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аттестата поступление только по результатам ЕГЭ </a:t>
            </a:r>
            <a:endParaRPr lang="ru-RU" sz="28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три предмета), </a:t>
            </a:r>
            <a:endParaRPr lang="ru-RU" sz="28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независимо 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от года окончания школы!</a:t>
            </a:r>
            <a:endParaRPr lang="en-US" sz="28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1234" y="3841790"/>
            <a:ext cx="6460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Без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ЕГЭ могут поступать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3772" y="4549676"/>
            <a:ext cx="581502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SchbkCyrill BT" pitchFamily="18" charset="-52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rPr>
              <a:t>Иностранные граждане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rPr>
              <a:t>Лица имеющие высшее или среднее профессиональное образование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rPr>
              <a:t>Граждане РФ имеющие иностранные документы об образовании (в течение одного года с момента получения документа)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SchbkCyrill BT" pitchFamily="18" charset="-52"/>
            </a:endParaRPr>
          </a:p>
        </p:txBody>
      </p:sp>
      <p:pic>
        <p:nvPicPr>
          <p:cNvPr id="9" name="Picture 2" descr="D:\АТиСО\1 курс октябрь\IMG_0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031" y="1323365"/>
            <a:ext cx="3752491" cy="2357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5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7031" y="434022"/>
            <a:ext cx="9764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" pitchFamily="34" charset="0"/>
              </a:rPr>
              <a:t>СРОКИ ПРИЁМА ДОКУМЕНТОВ</a:t>
            </a:r>
            <a:endParaRPr lang="ru-RU" sz="4800" b="1" dirty="0">
              <a:solidFill>
                <a:schemeClr val="bg1"/>
              </a:solidFill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662" y="1658815"/>
            <a:ext cx="4917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Очная форма обучения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4465" y="2245767"/>
            <a:ext cx="66328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Начало приема документов –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.04.20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г.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Завершение приема документов –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13.08.20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г.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Завершение вступительных испытаний –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29.08.20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г.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5107" y="3498252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cs typeface="Times New Roman" pitchFamily="18" charset="0"/>
              </a:rPr>
              <a:t>Очно-заочная (вечерняя) и заочная формы обучения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07561" y="5067912"/>
            <a:ext cx="6971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Начало приема документов –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.04.20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г.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Завершение 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приема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документов– 15.10.20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г.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Завершение 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вступительных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испытаний – 2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3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.10.20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г.</a:t>
            </a:r>
          </a:p>
        </p:txBody>
      </p:sp>
      <p:pic>
        <p:nvPicPr>
          <p:cNvPr id="3076" name="Picture 4" descr="https://sun9-60.userapi.com/c857432/v857432098/36142/RB63rLTNR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9" y="3995852"/>
            <a:ext cx="4375843" cy="2461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80" y="1370464"/>
            <a:ext cx="2244011" cy="21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2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6263" y="543078"/>
            <a:ext cx="83051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ПЕРЕЧЕНЬ ДОКУМЕНТОВ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97" y="1830136"/>
            <a:ext cx="7992888" cy="331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rPr>
              <a:t>Личное заявление установленного образца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rPr>
              <a:t>Документ об образовании и его копия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rPr>
              <a:t>Копия паспорта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rPr>
              <a:t>Копия СНИЛС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rPr>
              <a:t>Копия удостоверения гражданина подлежащего призыву на военную службу или военного билета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rPr>
              <a:t>Шесть фотографий 3х4 см.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itchFamily="18" charset="0"/>
            </a:endParaRPr>
          </a:p>
        </p:txBody>
      </p:sp>
      <p:pic>
        <p:nvPicPr>
          <p:cNvPr id="7170" name="Picture 2" descr="https://sun9-70.userapi.com/c853424/v853424319/d4987/n_4XFW7FS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73" y="2772204"/>
            <a:ext cx="4034015" cy="3025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36398" y="1076925"/>
            <a:ext cx="8950802" cy="156664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профиль «Менеджмент организации»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профиль «Государственное и муниципальное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 управление»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263198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i="1" dirty="0" smtClean="0">
                <a:solidFill>
                  <a:schemeClr val="bg1"/>
                </a:solidFill>
                <a:latin typeface="Constantia"/>
              </a:rPr>
              <a:t>Математика – письменно;</a:t>
            </a:r>
          </a:p>
          <a:p>
            <a:pPr lvl="0" algn="ctr"/>
            <a:r>
              <a:rPr lang="ru-RU" sz="2800" i="1" dirty="0" smtClean="0">
                <a:solidFill>
                  <a:schemeClr val="bg1"/>
                </a:solidFill>
                <a:latin typeface="Constantia"/>
              </a:rPr>
              <a:t>Обществознание </a:t>
            </a:r>
            <a:r>
              <a:rPr lang="ru-RU" sz="2800" i="1" dirty="0">
                <a:solidFill>
                  <a:schemeClr val="bg1"/>
                </a:solidFill>
                <a:latin typeface="Constantia"/>
              </a:rPr>
              <a:t>– письменно;</a:t>
            </a:r>
          </a:p>
          <a:p>
            <a:pPr lvl="0" algn="ctr"/>
            <a:r>
              <a:rPr lang="ru-RU" sz="2800" i="1" dirty="0">
                <a:solidFill>
                  <a:schemeClr val="bg1"/>
                </a:solidFill>
                <a:latin typeface="Constantia"/>
              </a:rPr>
              <a:t>Русский язык – </a:t>
            </a:r>
            <a:r>
              <a:rPr lang="ru-RU" sz="2800" i="1" dirty="0" smtClean="0">
                <a:solidFill>
                  <a:schemeClr val="bg1"/>
                </a:solidFill>
                <a:latin typeface="Constantia"/>
              </a:rPr>
              <a:t>письменно</a:t>
            </a:r>
            <a:r>
              <a:rPr lang="ru-RU" sz="2800" i="1" dirty="0">
                <a:solidFill>
                  <a:schemeClr val="bg1"/>
                </a:solidFill>
                <a:latin typeface="Constantia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83479" y="3697250"/>
            <a:ext cx="6096000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400" b="1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dirty="0">
                <a:solidFill>
                  <a:srgbClr val="0039AC"/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очная форма обучения – 4 года; </a:t>
            </a:r>
          </a:p>
          <a:p>
            <a:pPr algn="just">
              <a:lnSpc>
                <a:spcPct val="130000"/>
              </a:lnSpc>
            </a:pPr>
            <a:r>
              <a:rPr lang="ru-RU" sz="2400" b="1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-   </a:t>
            </a:r>
            <a:r>
              <a:rPr lang="ru-RU" sz="2400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заочная форма обучения – 4 года </a:t>
            </a: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мес.;</a:t>
            </a:r>
          </a:p>
          <a:p>
            <a:pPr algn="just">
              <a:lnSpc>
                <a:spcPct val="130000"/>
              </a:lnSpc>
            </a:pPr>
            <a:r>
              <a:rPr lang="ru-RU" sz="2400" b="1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заочная ускоренное обучение– 3 года 9 мес. (для лиц имеющих высшее или профильное среднее профессиональное образование).</a:t>
            </a:r>
          </a:p>
        </p:txBody>
      </p:sp>
      <p:sp>
        <p:nvSpPr>
          <p:cNvPr id="6" name="AutoShape 2" descr="Картинки по запросу прокуратур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прокуратура рф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30848" y="30748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МЕНЕДЖМЕНТ</a:t>
            </a:r>
            <a:endParaRPr lang="ru-RU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1" name="Picture 3" descr="C:\Users\Волошин\Desktop\менеджмент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72" y="4259042"/>
            <a:ext cx="3015102" cy="2044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1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36398" y="993035"/>
            <a:ext cx="8950802" cy="65959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профиль «Финансы и кредит»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98040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i="1" dirty="0" smtClean="0">
                <a:solidFill>
                  <a:schemeClr val="bg1"/>
                </a:solidFill>
                <a:latin typeface="Constantia"/>
              </a:rPr>
              <a:t>Математика – письменно;</a:t>
            </a:r>
          </a:p>
          <a:p>
            <a:pPr lvl="0" algn="ctr"/>
            <a:r>
              <a:rPr lang="ru-RU" sz="2800" i="1" dirty="0" smtClean="0">
                <a:solidFill>
                  <a:schemeClr val="bg1"/>
                </a:solidFill>
                <a:latin typeface="Constantia"/>
              </a:rPr>
              <a:t>Обществознание </a:t>
            </a:r>
            <a:r>
              <a:rPr lang="ru-RU" sz="2800" i="1" dirty="0">
                <a:solidFill>
                  <a:schemeClr val="bg1"/>
                </a:solidFill>
                <a:latin typeface="Constantia"/>
              </a:rPr>
              <a:t>– письменно;</a:t>
            </a:r>
          </a:p>
          <a:p>
            <a:pPr lvl="0" algn="ctr"/>
            <a:r>
              <a:rPr lang="ru-RU" sz="2800" i="1" dirty="0">
                <a:solidFill>
                  <a:schemeClr val="bg1"/>
                </a:solidFill>
                <a:latin typeface="Constantia"/>
              </a:rPr>
              <a:t>Русский язык – </a:t>
            </a:r>
            <a:r>
              <a:rPr lang="ru-RU" sz="2800" i="1" dirty="0" smtClean="0">
                <a:solidFill>
                  <a:schemeClr val="bg1"/>
                </a:solidFill>
                <a:latin typeface="Constantia"/>
              </a:rPr>
              <a:t>письменно. </a:t>
            </a:r>
            <a:endParaRPr lang="ru-RU" sz="2800" i="1" dirty="0">
              <a:solidFill>
                <a:schemeClr val="bg1"/>
              </a:solidFill>
              <a:latin typeface="Constant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83479" y="3177133"/>
            <a:ext cx="6096000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400" b="1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dirty="0">
                <a:solidFill>
                  <a:srgbClr val="0039AC"/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очная форма обучения – 4 года; </a:t>
            </a:r>
          </a:p>
          <a:p>
            <a:pPr algn="just">
              <a:lnSpc>
                <a:spcPct val="130000"/>
              </a:lnSpc>
            </a:pPr>
            <a:r>
              <a:rPr lang="ru-RU" sz="2400" b="1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-   </a:t>
            </a:r>
            <a:r>
              <a:rPr lang="ru-RU" sz="2400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заочная форма обучения – 4 года </a:t>
            </a: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мес.;</a:t>
            </a:r>
          </a:p>
          <a:p>
            <a:pPr algn="just">
              <a:lnSpc>
                <a:spcPct val="130000"/>
              </a:lnSpc>
            </a:pPr>
            <a:r>
              <a:rPr lang="ru-RU" sz="2400" b="1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Constantia" pitchFamily="18" charset="0"/>
                <a:cs typeface="Times New Roman" panose="02020603050405020304" pitchFamily="18" charset="0"/>
              </a:rPr>
              <a:t>заочная ускоренное обучение– 3 года 9 мес. (для лиц имеющих высшее или профильное среднее профессиональное образование).</a:t>
            </a:r>
          </a:p>
        </p:txBody>
      </p:sp>
      <p:sp>
        <p:nvSpPr>
          <p:cNvPr id="6" name="AutoShape 2" descr="Картинки по запросу прокуратур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прокуратура рф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30848" y="30748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ЭКОНОМИКА</a:t>
            </a:r>
            <a:endParaRPr lang="ru-RU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Волошин\Desktop\э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17" y="3752189"/>
            <a:ext cx="3599348" cy="2398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888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381</Words>
  <Application>Microsoft Office PowerPoint</Application>
  <PresentationFormat>Произвольный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 Maliutin</dc:creator>
  <cp:lastModifiedBy>Волошин</cp:lastModifiedBy>
  <cp:revision>29</cp:revision>
  <dcterms:created xsi:type="dcterms:W3CDTF">2019-10-12T02:37:08Z</dcterms:created>
  <dcterms:modified xsi:type="dcterms:W3CDTF">2020-04-29T11:29:56Z</dcterms:modified>
</cp:coreProperties>
</file>